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730" y="-13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11865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6014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56505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5477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286803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8055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0104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17866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662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9496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74426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0F135-4630-440C-B832-05D904882CE9}" type="datetimeFigureOut">
              <a:rPr lang="uk-UA" smtClean="0"/>
              <a:t>24.03.2020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E6BCB-933B-4328-A480-02B2F42C777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8136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75" y="895350"/>
            <a:ext cx="10058400" cy="56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" name="Группа 2"/>
          <p:cNvGrpSpPr/>
          <p:nvPr/>
        </p:nvGrpSpPr>
        <p:grpSpPr>
          <a:xfrm>
            <a:off x="1619250" y="1191328"/>
            <a:ext cx="4867275" cy="1847517"/>
            <a:chOff x="1695450" y="448378"/>
            <a:chExt cx="4867275" cy="1847517"/>
          </a:xfrm>
        </p:grpSpPr>
        <p:sp>
          <p:nvSpPr>
            <p:cNvPr id="4" name="Стрелка вниз 3"/>
            <p:cNvSpPr/>
            <p:nvPr/>
          </p:nvSpPr>
          <p:spPr>
            <a:xfrm rot="9037826">
              <a:off x="2759221" y="448378"/>
              <a:ext cx="361950" cy="1199114"/>
            </a:xfrm>
            <a:prstGeom prst="downArrow">
              <a:avLst>
                <a:gd name="adj1" fmla="val 50000"/>
                <a:gd name="adj2" fmla="val 91274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1695450" y="1514845"/>
              <a:ext cx="4867275" cy="781050"/>
            </a:xfrm>
            <a:prstGeom prst="roundRect">
              <a:avLst/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/>
                <a:t>https://onlinetestpad/ua</a:t>
              </a:r>
              <a:endParaRPr lang="uk-UA" sz="3200" dirty="0"/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499540" y="94657"/>
            <a:ext cx="1163106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</a:rPr>
              <a:t>1. У будь-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якому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браузері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в адресному рядку вводимо адресу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платформи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63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197684" y="234997"/>
            <a:ext cx="11765716" cy="5769563"/>
            <a:chOff x="197684" y="234997"/>
            <a:chExt cx="11765716" cy="5769563"/>
          </a:xfrm>
        </p:grpSpPr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359" y="1034442"/>
              <a:ext cx="11699041" cy="485575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197684" y="234997"/>
              <a:ext cx="4215513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uk-UA" sz="2800" b="1" dirty="0" smtClean="0">
                  <a:ln/>
                  <a:solidFill>
                    <a:srgbClr val="FF0000"/>
                  </a:solidFill>
                </a:rPr>
                <a:t>6</a:t>
              </a:r>
              <a:r>
                <a:rPr lang="ru-RU" sz="2800" b="1" dirty="0" smtClean="0">
                  <a:ln/>
                  <a:solidFill>
                    <a:srgbClr val="FF0000"/>
                  </a:solidFill>
                </a:rPr>
                <a:t>. </a:t>
              </a:r>
              <a:r>
                <a:rPr lang="uk-UA" sz="2800" b="1" dirty="0" smtClean="0">
                  <a:ln/>
                  <a:solidFill>
                    <a:srgbClr val="FF0000"/>
                  </a:solidFill>
                </a:rPr>
                <a:t>Створення </a:t>
              </a:r>
              <a:r>
                <a:rPr lang="uk-UA" sz="2800" b="1" dirty="0" smtClean="0">
                  <a:ln/>
                  <a:solidFill>
                    <a:srgbClr val="FF0000"/>
                  </a:solidFill>
                </a:rPr>
                <a:t>питань тесту</a:t>
              </a:r>
              <a:endParaRPr lang="ru-RU" sz="2800" b="1" dirty="0">
                <a:ln/>
                <a:solidFill>
                  <a:srgbClr val="FF0000"/>
                </a:solidFill>
              </a:endParaRPr>
            </a:p>
          </p:txBody>
        </p:sp>
        <p:sp>
          <p:nvSpPr>
            <p:cNvPr id="4" name="Выноска со стрелкой влево 3"/>
            <p:cNvSpPr/>
            <p:nvPr/>
          </p:nvSpPr>
          <p:spPr>
            <a:xfrm>
              <a:off x="1365885" y="2767965"/>
              <a:ext cx="2867025" cy="1171575"/>
            </a:xfrm>
            <a:prstGeom prst="leftArrowCallout">
              <a:avLst>
                <a:gd name="adj1" fmla="val 20294"/>
                <a:gd name="adj2" fmla="val 25000"/>
                <a:gd name="adj3" fmla="val 25000"/>
                <a:gd name="adj4" fmla="val 80592"/>
              </a:avLst>
            </a:prstGeom>
            <a:ln w="5715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FF0000"/>
                  </a:solidFill>
                </a:rPr>
                <a:t>Обираємо пункт, який дозволяє створювати питання тесту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Выноска со стрелкой вправо 4"/>
            <p:cNvSpPr/>
            <p:nvPr/>
          </p:nvSpPr>
          <p:spPr>
            <a:xfrm>
              <a:off x="8635366" y="5090160"/>
              <a:ext cx="2297430" cy="914400"/>
            </a:xfrm>
            <a:prstGeom prst="rightArrowCallout">
              <a:avLst>
                <a:gd name="adj1" fmla="val 25000"/>
                <a:gd name="adj2" fmla="val 25000"/>
                <a:gd name="adj3" fmla="val 50000"/>
                <a:gd name="adj4" fmla="val 64977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2400" b="1" dirty="0" smtClean="0">
                  <a:solidFill>
                    <a:srgbClr val="FF0000"/>
                  </a:solidFill>
                </a:rPr>
                <a:t>Додати</a:t>
              </a:r>
            </a:p>
            <a:p>
              <a:pPr algn="ctr"/>
              <a:r>
                <a:rPr lang="uk-UA" sz="2400" b="1" dirty="0" smtClean="0">
                  <a:solidFill>
                    <a:srgbClr val="FF0000"/>
                  </a:solidFill>
                </a:rPr>
                <a:t>питання</a:t>
              </a:r>
              <a:endParaRPr lang="uk-UA" sz="2400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0294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" y="548878"/>
            <a:ext cx="10915650" cy="614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Стрелка вниз 12"/>
          <p:cNvSpPr/>
          <p:nvPr/>
        </p:nvSpPr>
        <p:spPr>
          <a:xfrm rot="13570481">
            <a:off x="10626872" y="1410403"/>
            <a:ext cx="361950" cy="1199114"/>
          </a:xfrm>
          <a:prstGeom prst="downArrow">
            <a:avLst>
              <a:gd name="adj1" fmla="val 50000"/>
              <a:gd name="adj2" fmla="val 9127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2446" y="1900239"/>
            <a:ext cx="3844664" cy="451008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7315200" y="6067424"/>
            <a:ext cx="2352675" cy="25717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угольник 17"/>
          <p:cNvSpPr/>
          <p:nvPr/>
        </p:nvSpPr>
        <p:spPr>
          <a:xfrm>
            <a:off x="526629" y="25658"/>
            <a:ext cx="1109387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</a:rPr>
              <a:t>2.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Створюємо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обліковий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запис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і на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пошті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, яку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вказали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активуємо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його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73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48878"/>
            <a:ext cx="10915650" cy="614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704850" y="25658"/>
            <a:ext cx="681847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</a:rPr>
              <a:t>3.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Входимо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до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власного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облікового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запису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13570481">
            <a:off x="10474473" y="1445525"/>
            <a:ext cx="361950" cy="1199114"/>
          </a:xfrm>
          <a:prstGeom prst="downArrow">
            <a:avLst>
              <a:gd name="adj1" fmla="val 50000"/>
              <a:gd name="adj2" fmla="val 9127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1499347"/>
            <a:ext cx="4356205" cy="511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3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643" y="903286"/>
            <a:ext cx="10230557" cy="57546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0851" y="178058"/>
            <a:ext cx="889833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2800" b="1" dirty="0" smtClean="0">
                <a:ln/>
                <a:solidFill>
                  <a:srgbClr val="FF0000"/>
                </a:solidFill>
              </a:rPr>
              <a:t>У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разі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потреби в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кінці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головної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сторінки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обираємо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 </a:t>
            </a:r>
            <a:r>
              <a:rPr lang="ru-RU" sz="2800" b="1" dirty="0" err="1" smtClean="0">
                <a:ln/>
                <a:solidFill>
                  <a:srgbClr val="FF0000"/>
                </a:solidFill>
              </a:rPr>
              <a:t>мову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 rot="14145402">
            <a:off x="1311132" y="5125153"/>
            <a:ext cx="361950" cy="1199114"/>
          </a:xfrm>
          <a:prstGeom prst="downArrow">
            <a:avLst>
              <a:gd name="adj1" fmla="val 50000"/>
              <a:gd name="adj2" fmla="val 9127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5953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548878"/>
            <a:ext cx="10915650" cy="61400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561975" y="25658"/>
            <a:ext cx="416133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800" b="1" dirty="0" smtClean="0">
                <a:ln/>
                <a:solidFill>
                  <a:srgbClr val="FF0000"/>
                </a:solidFill>
              </a:rPr>
              <a:t>4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. </a:t>
            </a:r>
            <a:r>
              <a:rPr lang="uk-UA" sz="2800" b="1" dirty="0" smtClean="0">
                <a:ln/>
                <a:solidFill>
                  <a:srgbClr val="FF0000"/>
                </a:solidFill>
              </a:rPr>
              <a:t>Обираємо розділ Тести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2904" y="1402557"/>
            <a:ext cx="2684910" cy="5150643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 rot="13570481">
            <a:off x="10715133" y="1693690"/>
            <a:ext cx="265535" cy="721816"/>
          </a:xfrm>
          <a:prstGeom prst="downArrow">
            <a:avLst>
              <a:gd name="adj1" fmla="val 50000"/>
              <a:gd name="adj2" fmla="val 91274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972550" y="3486150"/>
            <a:ext cx="1095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8760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1" y="704850"/>
            <a:ext cx="10566399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29037" y="164697"/>
            <a:ext cx="510678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. </a:t>
            </a:r>
            <a:r>
              <a:rPr lang="uk-UA" sz="2800" b="1" dirty="0" smtClean="0">
                <a:ln/>
                <a:solidFill>
                  <a:srgbClr val="FF0000"/>
                </a:solidFill>
              </a:rPr>
              <a:t>Створення тестів. Вибір мови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11032067" y="1710266"/>
            <a:ext cx="177800" cy="77046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277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687917"/>
            <a:ext cx="11638734" cy="65467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671133" y="164697"/>
            <a:ext cx="72768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. </a:t>
            </a:r>
            <a:r>
              <a:rPr lang="uk-UA" sz="2800" b="1" dirty="0" smtClean="0">
                <a:ln/>
                <a:solidFill>
                  <a:srgbClr val="FF0000"/>
                </a:solidFill>
              </a:rPr>
              <a:t>Створення тестів. Додавання нового тесту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9926920" y="2335743"/>
            <a:ext cx="958469" cy="8075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7444" y="2218267"/>
            <a:ext cx="5559476" cy="456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45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33" y="1389401"/>
            <a:ext cx="11658600" cy="4498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Выноска со стрелкой вниз 2"/>
          <p:cNvSpPr/>
          <p:nvPr/>
        </p:nvSpPr>
        <p:spPr>
          <a:xfrm>
            <a:off x="1608393" y="2045970"/>
            <a:ext cx="2598420" cy="495300"/>
          </a:xfrm>
          <a:prstGeom prst="down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Дата створення тесту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2621853" y="2045970"/>
            <a:ext cx="2598420" cy="495300"/>
          </a:xfrm>
          <a:prstGeom prst="down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Кількість відповідей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5" name="Выноска со стрелкой вниз 4"/>
          <p:cNvSpPr/>
          <p:nvPr/>
        </p:nvSpPr>
        <p:spPr>
          <a:xfrm>
            <a:off x="4206813" y="2045970"/>
            <a:ext cx="2598420" cy="495300"/>
          </a:xfrm>
          <a:prstGeom prst="down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Кількість питань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6" name="Выноска со стрелкой вправо 5"/>
          <p:cNvSpPr/>
          <p:nvPr/>
        </p:nvSpPr>
        <p:spPr>
          <a:xfrm flipH="1">
            <a:off x="5608893" y="3275284"/>
            <a:ext cx="2819400" cy="765185"/>
          </a:xfrm>
          <a:prstGeom prst="rightArrowCallout">
            <a:avLst>
              <a:gd name="adj1" fmla="val 16667"/>
              <a:gd name="adj2" fmla="val 15741"/>
              <a:gd name="adj3" fmla="val 69444"/>
              <a:gd name="adj4" fmla="val 7379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Висвітлюється посилання на тест, яке можна надіслати учням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8" name="Выноска со стрелкой вправо 7"/>
          <p:cNvSpPr/>
          <p:nvPr/>
        </p:nvSpPr>
        <p:spPr>
          <a:xfrm flipH="1">
            <a:off x="5608893" y="3867602"/>
            <a:ext cx="2819400" cy="765185"/>
          </a:xfrm>
          <a:prstGeom prst="rightArrowCallout">
            <a:avLst>
              <a:gd name="adj1" fmla="val 16667"/>
              <a:gd name="adj2" fmla="val 15741"/>
              <a:gd name="adj3" fmla="val 69444"/>
              <a:gd name="adj4" fmla="val 7379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Можна створити </a:t>
            </a:r>
            <a:r>
              <a:rPr lang="uk-UA" sz="1400" b="1" dirty="0" err="1" smtClean="0">
                <a:solidFill>
                  <a:srgbClr val="FF0000"/>
                </a:solidFill>
              </a:rPr>
              <a:t>виджет</a:t>
            </a:r>
            <a:r>
              <a:rPr lang="uk-UA" sz="1400" b="1" dirty="0" smtClean="0">
                <a:solidFill>
                  <a:srgbClr val="FF0000"/>
                </a:solidFill>
              </a:rPr>
              <a:t> для додавання тесту на власний сайт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9" name="Выноска со стрелкой вправо 8"/>
          <p:cNvSpPr/>
          <p:nvPr/>
        </p:nvSpPr>
        <p:spPr>
          <a:xfrm flipH="1">
            <a:off x="5608893" y="4581491"/>
            <a:ext cx="2819400" cy="765185"/>
          </a:xfrm>
          <a:prstGeom prst="rightArrowCallout">
            <a:avLst>
              <a:gd name="adj1" fmla="val 16667"/>
              <a:gd name="adj2" fmla="val 15741"/>
              <a:gd name="adj3" fmla="val 69444"/>
              <a:gd name="adj4" fmla="val 73799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Встановлюється статус тесту – </a:t>
            </a:r>
            <a:r>
              <a:rPr lang="uk-UA" sz="1400" b="1" dirty="0" err="1" smtClean="0">
                <a:solidFill>
                  <a:srgbClr val="FF0000"/>
                </a:solidFill>
              </a:rPr>
              <a:t>опублікован</a:t>
            </a:r>
            <a:r>
              <a:rPr lang="uk-UA" sz="1400" b="1" dirty="0" smtClean="0">
                <a:solidFill>
                  <a:srgbClr val="FF0000"/>
                </a:solidFill>
              </a:rPr>
              <a:t>/не </a:t>
            </a:r>
            <a:r>
              <a:rPr lang="uk-UA" sz="1400" b="1" dirty="0" err="1" smtClean="0">
                <a:solidFill>
                  <a:srgbClr val="FF0000"/>
                </a:solidFill>
              </a:rPr>
              <a:t>опублікован</a:t>
            </a:r>
            <a:r>
              <a:rPr lang="uk-UA" sz="1400" b="1" dirty="0" smtClean="0">
                <a:solidFill>
                  <a:srgbClr val="FF0000"/>
                </a:solidFill>
              </a:rPr>
              <a:t> на сайті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11" name="Выноска со стрелкой вверх 10"/>
          <p:cNvSpPr/>
          <p:nvPr/>
        </p:nvSpPr>
        <p:spPr>
          <a:xfrm>
            <a:off x="9338883" y="3638549"/>
            <a:ext cx="1760220" cy="723901"/>
          </a:xfrm>
          <a:prstGeom prst="up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FF0000"/>
                </a:solidFill>
              </a:rPr>
              <a:t>Статус тесту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3" name="Выноска со стрелкой вверх 12"/>
          <p:cNvSpPr/>
          <p:nvPr/>
        </p:nvSpPr>
        <p:spPr>
          <a:xfrm>
            <a:off x="9220773" y="4842510"/>
            <a:ext cx="1996440" cy="830580"/>
          </a:xfrm>
          <a:prstGeom prst="upArrowCallou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rgbClr val="FF0000"/>
                </a:solidFill>
              </a:rPr>
              <a:t>Додати зображення обкладинки тесту</a:t>
            </a:r>
            <a:endParaRPr lang="uk-UA" sz="14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1847" y="458028"/>
            <a:ext cx="782156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uk-UA" sz="2800" b="1" dirty="0" smtClean="0">
                <a:ln/>
                <a:solidFill>
                  <a:srgbClr val="FF0000"/>
                </a:solidFill>
              </a:rPr>
              <a:t>5</a:t>
            </a:r>
            <a:r>
              <a:rPr lang="ru-RU" sz="2800" b="1" dirty="0" smtClean="0">
                <a:ln/>
                <a:solidFill>
                  <a:srgbClr val="FF0000"/>
                </a:solidFill>
              </a:rPr>
              <a:t>. </a:t>
            </a:r>
            <a:r>
              <a:rPr lang="uk-UA" sz="2800" b="1" dirty="0" smtClean="0">
                <a:ln/>
                <a:solidFill>
                  <a:srgbClr val="FF0000"/>
                </a:solidFill>
              </a:rPr>
              <a:t>Створення тестів. </a:t>
            </a:r>
            <a:r>
              <a:rPr lang="uk-UA" sz="2800" b="1" dirty="0" smtClean="0">
                <a:ln/>
                <a:solidFill>
                  <a:srgbClr val="FF0000"/>
                </a:solidFill>
              </a:rPr>
              <a:t>Загальні налаштування тесту</a:t>
            </a:r>
            <a:endParaRPr lang="ru-RU" sz="2800" b="1" dirty="0">
              <a:ln/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1" grpId="0" animBg="1"/>
      <p:bldP spid="11" grpId="1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/>
          <p:cNvGrpSpPr/>
          <p:nvPr/>
        </p:nvGrpSpPr>
        <p:grpSpPr>
          <a:xfrm>
            <a:off x="232983" y="244522"/>
            <a:ext cx="11658600" cy="5937028"/>
            <a:chOff x="232983" y="244522"/>
            <a:chExt cx="11658600" cy="5937028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2983" y="1165401"/>
              <a:ext cx="11658600" cy="449829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4" name="Прямоугольник 13"/>
            <p:cNvSpPr/>
            <p:nvPr/>
          </p:nvSpPr>
          <p:spPr>
            <a:xfrm>
              <a:off x="232983" y="244522"/>
              <a:ext cx="7821565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uk-UA" sz="2800" b="1" dirty="0" smtClean="0">
                  <a:ln/>
                  <a:solidFill>
                    <a:srgbClr val="FF0000"/>
                  </a:solidFill>
                </a:rPr>
                <a:t>5</a:t>
              </a:r>
              <a:r>
                <a:rPr lang="ru-RU" sz="2800" b="1" dirty="0" smtClean="0">
                  <a:ln/>
                  <a:solidFill>
                    <a:srgbClr val="FF0000"/>
                  </a:solidFill>
                </a:rPr>
                <a:t>. </a:t>
              </a:r>
              <a:r>
                <a:rPr lang="uk-UA" sz="2800" b="1" dirty="0" smtClean="0">
                  <a:ln/>
                  <a:solidFill>
                    <a:srgbClr val="FF0000"/>
                  </a:solidFill>
                </a:rPr>
                <a:t>Створення тестів. </a:t>
              </a:r>
              <a:r>
                <a:rPr lang="uk-UA" sz="2800" b="1" dirty="0" smtClean="0">
                  <a:ln/>
                  <a:solidFill>
                    <a:srgbClr val="FF0000"/>
                  </a:solidFill>
                </a:rPr>
                <a:t>Загальні налаштування тесту</a:t>
              </a:r>
              <a:endParaRPr lang="ru-RU" sz="2800" b="1" dirty="0">
                <a:ln/>
                <a:solidFill>
                  <a:srgbClr val="FF0000"/>
                </a:solidFill>
              </a:endParaRPr>
            </a:p>
          </p:txBody>
        </p:sp>
        <p:sp>
          <p:nvSpPr>
            <p:cNvPr id="10" name="Штриховая стрелка вправо 9"/>
            <p:cNvSpPr/>
            <p:nvPr/>
          </p:nvSpPr>
          <p:spPr>
            <a:xfrm rot="18917029">
              <a:off x="6306866" y="2915059"/>
              <a:ext cx="1131826" cy="484632"/>
            </a:xfrm>
            <a:prstGeom prst="stripedRightArrow">
              <a:avLst>
                <a:gd name="adj1" fmla="val 50000"/>
                <a:gd name="adj2" fmla="val 88871"/>
              </a:avLst>
            </a:prstGeom>
            <a:ln w="28575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>
                <a:ln w="28575">
                  <a:solidFill>
                    <a:schemeClr val="tx1"/>
                  </a:solidFill>
                </a:ln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9675" y="2456765"/>
              <a:ext cx="5495730" cy="372478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sq">
              <a:solidFill>
                <a:srgbClr val="FFFFFF"/>
              </a:solidFill>
              <a:miter lim="800000"/>
            </a:ln>
            <a:effectLst>
              <a:outerShdw blurRad="65000" dist="50800" dir="12900000" kx="195000" ky="145000" algn="tl" rotWithShape="0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360000"/>
              </a:camera>
              <a:lightRig rig="twoPt" dir="t">
                <a:rot lat="0" lon="0" rev="7200000"/>
              </a:lightRig>
            </a:scene3d>
            <a:sp3d contourW="12700">
              <a:bevelT w="25400" h="19050"/>
              <a:contourClr>
                <a:srgbClr val="969696"/>
              </a:contourClr>
            </a:sp3d>
          </p:spPr>
        </p:pic>
        <p:sp>
          <p:nvSpPr>
            <p:cNvPr id="15" name="Выноска со стрелкой влево 14"/>
            <p:cNvSpPr/>
            <p:nvPr/>
          </p:nvSpPr>
          <p:spPr>
            <a:xfrm>
              <a:off x="6477000" y="3857985"/>
              <a:ext cx="3752850" cy="1606915"/>
            </a:xfrm>
            <a:prstGeom prst="leftArrowCallout">
              <a:avLst>
                <a:gd name="adj1" fmla="val 18750"/>
                <a:gd name="adj2" fmla="val 17824"/>
                <a:gd name="adj3" fmla="val 25000"/>
                <a:gd name="adj4" fmla="val 76381"/>
              </a:avLst>
            </a:prstGeom>
            <a:ln w="38100"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b="1" dirty="0" smtClean="0">
                  <a:solidFill>
                    <a:srgbClr val="FF0000"/>
                  </a:solidFill>
                </a:rPr>
                <a:t>Налаштування шкали оцінювання результатів тестування: діапазони балів, форма оцінювання (бали чи відсотки) тощо</a:t>
              </a:r>
              <a:endParaRPr lang="uk-UA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9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150</Words>
  <Application>Microsoft Office PowerPoint</Application>
  <PresentationFormat>Широкоэкранный</PresentationFormat>
  <Paragraphs>23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Вадим Гавронський</dc:creator>
  <cp:lastModifiedBy>Вадим Гавронський</cp:lastModifiedBy>
  <cp:revision>17</cp:revision>
  <dcterms:created xsi:type="dcterms:W3CDTF">2020-03-24T10:00:06Z</dcterms:created>
  <dcterms:modified xsi:type="dcterms:W3CDTF">2020-03-24T19:49:46Z</dcterms:modified>
</cp:coreProperties>
</file>